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75" r:id="rId2"/>
    <p:sldId id="471" r:id="rId3"/>
    <p:sldId id="462" r:id="rId4"/>
    <p:sldId id="460" r:id="rId5"/>
    <p:sldId id="463" r:id="rId6"/>
    <p:sldId id="468" r:id="rId7"/>
    <p:sldId id="438" r:id="rId8"/>
    <p:sldId id="456" r:id="rId9"/>
    <p:sldId id="457" r:id="rId10"/>
    <p:sldId id="458" r:id="rId11"/>
    <p:sldId id="448" r:id="rId12"/>
    <p:sldId id="449" r:id="rId13"/>
    <p:sldId id="277" r:id="rId14"/>
    <p:sldId id="450" r:id="rId15"/>
    <p:sldId id="451" r:id="rId16"/>
    <p:sldId id="459" r:id="rId17"/>
    <p:sldId id="464" r:id="rId18"/>
    <p:sldId id="470" r:id="rId19"/>
    <p:sldId id="465" r:id="rId20"/>
    <p:sldId id="453" r:id="rId21"/>
    <p:sldId id="452" r:id="rId22"/>
    <p:sldId id="467" r:id="rId23"/>
    <p:sldId id="455" r:id="rId24"/>
    <p:sldId id="469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5C0E"/>
    <a:srgbClr val="C00002"/>
    <a:srgbClr val="009EC0"/>
    <a:srgbClr val="0867BC"/>
    <a:srgbClr val="238BF3"/>
    <a:srgbClr val="01B902"/>
    <a:srgbClr val="06C200"/>
    <a:srgbClr val="01FF3B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39"/>
    <p:restoredTop sz="94558"/>
  </p:normalViewPr>
  <p:slideViewPr>
    <p:cSldViewPr>
      <p:cViewPr varScale="1">
        <p:scale>
          <a:sx n="116" d="100"/>
          <a:sy n="116" d="100"/>
        </p:scale>
        <p:origin x="152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CA5C0E"/>
              </a:solidFill>
              <a:ln w="25400">
                <a:noFill/>
              </a:ln>
            </c:spPr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dLbl>
              <c:idx val="0"/>
              <c:layout>
                <c:manualLayout>
                  <c:x val="-9.4901331777972199E-4"/>
                  <c:y val="0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1B33-5944-93E6-FAE2DF40E4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Apocryphal</c:v>
                </c:pt>
                <c:pt idx="1">
                  <c:v>Mark</c:v>
                </c:pt>
                <c:pt idx="2">
                  <c:v>John</c:v>
                </c:pt>
                <c:pt idx="3">
                  <c:v>Luke</c:v>
                </c:pt>
                <c:pt idx="4">
                  <c:v>Matthew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16</c:v>
                </c:pt>
                <c:pt idx="1">
                  <c:v>182</c:v>
                </c:pt>
                <c:pt idx="2">
                  <c:v>331</c:v>
                </c:pt>
                <c:pt idx="3">
                  <c:v>402</c:v>
                </c:pt>
                <c:pt idx="4">
                  <c:v>757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New Testament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cat>
            <c:strRef>
              <c:f>Sheet1!$A$2:$A$38</c:f>
              <c:strCache>
                <c:ptCount val="37"/>
                <c:pt idx="0">
                  <c:v>Gospel of Truth</c:v>
                </c:pt>
                <c:pt idx="1">
                  <c:v>Gospel of the Egyptians</c:v>
                </c:pt>
                <c:pt idx="2">
                  <c:v>Traditions of Matthias</c:v>
                </c:pt>
                <c:pt idx="3">
                  <c:v>Gospel of the Hebrews</c:v>
                </c:pt>
                <c:pt idx="4">
                  <c:v>Preaching of Peter</c:v>
                </c:pt>
                <c:pt idx="5">
                  <c:v>Didache</c:v>
                </c:pt>
                <c:pt idx="6">
                  <c:v>Apocalypse of Peter</c:v>
                </c:pt>
                <c:pt idx="7">
                  <c:v>I Clement</c:v>
                </c:pt>
                <c:pt idx="8">
                  <c:v>Epistle of Barnabas</c:v>
                </c:pt>
                <c:pt idx="9">
                  <c:v>III John</c:v>
                </c:pt>
                <c:pt idx="10">
                  <c:v>Shepherd of Hermas</c:v>
                </c:pt>
                <c:pt idx="11">
                  <c:v>II Peter</c:v>
                </c:pt>
                <c:pt idx="12">
                  <c:v>James</c:v>
                </c:pt>
                <c:pt idx="13">
                  <c:v>II John</c:v>
                </c:pt>
                <c:pt idx="14">
                  <c:v>Philemon</c:v>
                </c:pt>
                <c:pt idx="15">
                  <c:v>Jude</c:v>
                </c:pt>
                <c:pt idx="16">
                  <c:v>Hebrews</c:v>
                </c:pt>
                <c:pt idx="17">
                  <c:v>Revelation of John</c:v>
                </c:pt>
                <c:pt idx="18">
                  <c:v>Titus</c:v>
                </c:pt>
                <c:pt idx="19">
                  <c:v>I Timothy</c:v>
                </c:pt>
                <c:pt idx="20">
                  <c:v>II Timothy</c:v>
                </c:pt>
                <c:pt idx="21">
                  <c:v>I Peter</c:v>
                </c:pt>
                <c:pt idx="22">
                  <c:v>Gospel according to John</c:v>
                </c:pt>
                <c:pt idx="23">
                  <c:v>Acts</c:v>
                </c:pt>
                <c:pt idx="24">
                  <c:v>II Thessalonians</c:v>
                </c:pt>
                <c:pt idx="25">
                  <c:v>I John</c:v>
                </c:pt>
                <c:pt idx="26">
                  <c:v>Gospel according to Mark</c:v>
                </c:pt>
                <c:pt idx="27">
                  <c:v>II Corinthians</c:v>
                </c:pt>
                <c:pt idx="28">
                  <c:v>Galatians</c:v>
                </c:pt>
                <c:pt idx="29">
                  <c:v>Philippians</c:v>
                </c:pt>
                <c:pt idx="30">
                  <c:v>Colossians</c:v>
                </c:pt>
                <c:pt idx="31">
                  <c:v>I Thessalonians</c:v>
                </c:pt>
                <c:pt idx="32">
                  <c:v>Gospel according to Matthew</c:v>
                </c:pt>
                <c:pt idx="33">
                  <c:v>Romans</c:v>
                </c:pt>
                <c:pt idx="34">
                  <c:v>I Corinthians</c:v>
                </c:pt>
                <c:pt idx="35">
                  <c:v>Ephesians</c:v>
                </c:pt>
                <c:pt idx="36">
                  <c:v>Gospel according to Luke</c:v>
                </c:pt>
              </c:strCache>
            </c:strRef>
          </c:cat>
          <c:val>
            <c:numRef>
              <c:f>Sheet1!$B$2:$B$38</c:f>
              <c:numCache>
                <c:formatCode>General</c:formatCode>
                <c:ptCount val="3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3</c:v>
                </c:pt>
                <c:pt idx="10">
                  <c:v>0</c:v>
                </c:pt>
                <c:pt idx="11">
                  <c:v>4</c:v>
                </c:pt>
                <c:pt idx="12">
                  <c:v>5</c:v>
                </c:pt>
                <c:pt idx="13">
                  <c:v>5</c:v>
                </c:pt>
                <c:pt idx="14">
                  <c:v>9</c:v>
                </c:pt>
                <c:pt idx="15">
                  <c:v>9</c:v>
                </c:pt>
                <c:pt idx="16">
                  <c:v>10</c:v>
                </c:pt>
                <c:pt idx="17">
                  <c:v>10</c:v>
                </c:pt>
                <c:pt idx="18">
                  <c:v>11</c:v>
                </c:pt>
                <c:pt idx="19">
                  <c:v>12</c:v>
                </c:pt>
                <c:pt idx="20">
                  <c:v>12</c:v>
                </c:pt>
                <c:pt idx="21">
                  <c:v>12</c:v>
                </c:pt>
                <c:pt idx="22">
                  <c:v>13</c:v>
                </c:pt>
                <c:pt idx="23">
                  <c:v>13</c:v>
                </c:pt>
                <c:pt idx="24">
                  <c:v>13</c:v>
                </c:pt>
                <c:pt idx="25">
                  <c:v>13</c:v>
                </c:pt>
                <c:pt idx="26">
                  <c:v>14</c:v>
                </c:pt>
                <c:pt idx="27">
                  <c:v>14</c:v>
                </c:pt>
                <c:pt idx="28">
                  <c:v>14</c:v>
                </c:pt>
                <c:pt idx="29">
                  <c:v>14</c:v>
                </c:pt>
                <c:pt idx="30">
                  <c:v>14</c:v>
                </c:pt>
                <c:pt idx="31">
                  <c:v>14</c:v>
                </c:pt>
                <c:pt idx="32">
                  <c:v>15</c:v>
                </c:pt>
                <c:pt idx="33">
                  <c:v>15</c:v>
                </c:pt>
                <c:pt idx="34">
                  <c:v>15</c:v>
                </c:pt>
                <c:pt idx="35">
                  <c:v>15</c:v>
                </c:pt>
                <c:pt idx="36">
                  <c:v>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Non-canonical</c:v>
                </c:pt>
              </c:strCache>
            </c:strRef>
          </c:tx>
          <c:spPr>
            <a:solidFill>
              <a:srgbClr val="CA5C0E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1B33-5944-93E6-FAE2DF40E450}"/>
              </c:ext>
            </c:extLst>
          </c:dPt>
          <c:cat>
            <c:strRef>
              <c:f>Sheet1!$A$2:$A$38</c:f>
              <c:strCache>
                <c:ptCount val="37"/>
                <c:pt idx="0">
                  <c:v>Gospel of Truth</c:v>
                </c:pt>
                <c:pt idx="1">
                  <c:v>Gospel of the Egyptians</c:v>
                </c:pt>
                <c:pt idx="2">
                  <c:v>Traditions of Matthias</c:v>
                </c:pt>
                <c:pt idx="3">
                  <c:v>Gospel of the Hebrews</c:v>
                </c:pt>
                <c:pt idx="4">
                  <c:v>Preaching of Peter</c:v>
                </c:pt>
                <c:pt idx="5">
                  <c:v>Didache</c:v>
                </c:pt>
                <c:pt idx="6">
                  <c:v>Apocalypse of Peter</c:v>
                </c:pt>
                <c:pt idx="7">
                  <c:v>I Clement</c:v>
                </c:pt>
                <c:pt idx="8">
                  <c:v>Epistle of Barnabas</c:v>
                </c:pt>
                <c:pt idx="9">
                  <c:v>III John</c:v>
                </c:pt>
                <c:pt idx="10">
                  <c:v>Shepherd of Hermas</c:v>
                </c:pt>
                <c:pt idx="11">
                  <c:v>II Peter</c:v>
                </c:pt>
                <c:pt idx="12">
                  <c:v>James</c:v>
                </c:pt>
                <c:pt idx="13">
                  <c:v>II John</c:v>
                </c:pt>
                <c:pt idx="14">
                  <c:v>Philemon</c:v>
                </c:pt>
                <c:pt idx="15">
                  <c:v>Jude</c:v>
                </c:pt>
                <c:pt idx="16">
                  <c:v>Hebrews</c:v>
                </c:pt>
                <c:pt idx="17">
                  <c:v>Revelation of John</c:v>
                </c:pt>
                <c:pt idx="18">
                  <c:v>Titus</c:v>
                </c:pt>
                <c:pt idx="19">
                  <c:v>I Timothy</c:v>
                </c:pt>
                <c:pt idx="20">
                  <c:v>II Timothy</c:v>
                </c:pt>
                <c:pt idx="21">
                  <c:v>I Peter</c:v>
                </c:pt>
                <c:pt idx="22">
                  <c:v>Gospel according to John</c:v>
                </c:pt>
                <c:pt idx="23">
                  <c:v>Acts</c:v>
                </c:pt>
                <c:pt idx="24">
                  <c:v>II Thessalonians</c:v>
                </c:pt>
                <c:pt idx="25">
                  <c:v>I John</c:v>
                </c:pt>
                <c:pt idx="26">
                  <c:v>Gospel according to Mark</c:v>
                </c:pt>
                <c:pt idx="27">
                  <c:v>II Corinthians</c:v>
                </c:pt>
                <c:pt idx="28">
                  <c:v>Galatians</c:v>
                </c:pt>
                <c:pt idx="29">
                  <c:v>Philippians</c:v>
                </c:pt>
                <c:pt idx="30">
                  <c:v>Colossians</c:v>
                </c:pt>
                <c:pt idx="31">
                  <c:v>I Thessalonians</c:v>
                </c:pt>
                <c:pt idx="32">
                  <c:v>Gospel according to Matthew</c:v>
                </c:pt>
                <c:pt idx="33">
                  <c:v>Romans</c:v>
                </c:pt>
                <c:pt idx="34">
                  <c:v>I Corinthians</c:v>
                </c:pt>
                <c:pt idx="35">
                  <c:v>Ephesians</c:v>
                </c:pt>
                <c:pt idx="36">
                  <c:v>Gospel according to Luke</c:v>
                </c:pt>
              </c:strCache>
            </c:strRef>
          </c:cat>
          <c:val>
            <c:numRef>
              <c:f>Sheet1!$C$2:$C$38</c:f>
              <c:numCache>
                <c:formatCode>General</c:formatCode>
                <c:ptCount val="37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2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3</c:v>
                </c:pt>
                <c:pt idx="8">
                  <c:v>3</c:v>
                </c:pt>
                <c:pt idx="9">
                  <c:v>0</c:v>
                </c:pt>
                <c:pt idx="10">
                  <c:v>4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33-5944-93E6-FAE2DF40E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overlap val="100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sz="800"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overlay val="1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media/image1.png>
</file>

<file path=ppt/media/image2.jpeg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77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1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501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14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351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3052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http://</a:t>
            </a:r>
            <a:r>
              <a:rPr lang="en-US" dirty="0" err="1"/>
              <a:t>www.ntcanon.org</a:t>
            </a:r>
            <a:r>
              <a:rPr lang="en-US" dirty="0"/>
              <a:t>/</a:t>
            </a:r>
            <a:r>
              <a:rPr lang="en-US" dirty="0" err="1"/>
              <a:t>Clement.shtml</a:t>
            </a:r>
            <a:r>
              <a:rPr lang="en-US" dirty="0"/>
              <a:t> and https://</a:t>
            </a:r>
            <a:r>
              <a:rPr lang="en-US" dirty="0" err="1"/>
              <a:t>www.thegospelcoalition.org</a:t>
            </a:r>
            <a:r>
              <a:rPr lang="en-US" dirty="0"/>
              <a:t>/article/apocrypha-and-canon-in-early-</a:t>
            </a:r>
            <a:r>
              <a:rPr lang="en-US" dirty="0" err="1"/>
              <a:t>christianity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79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53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22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2255420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7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The Primacy of the Primary Sources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7124ED0-3F21-934E-AC8C-95F0FB5D1987}"/>
              </a:ext>
            </a:extLst>
          </p:cNvPr>
          <p:cNvSpPr txBox="1"/>
          <p:nvPr/>
        </p:nvSpPr>
        <p:spPr>
          <a:xfrm>
            <a:off x="1" y="762000"/>
            <a:ext cx="91439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Jesus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E7E473-EA6B-CF4E-87BE-21C522807177}"/>
              </a:ext>
            </a:extLst>
          </p:cNvPr>
          <p:cNvSpPr txBox="1"/>
          <p:nvPr/>
        </p:nvSpPr>
        <p:spPr>
          <a:xfrm>
            <a:off x="0" y="2659559"/>
            <a:ext cx="9143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Apostles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AD65A4-5364-744E-BCDD-FA2C28B95B93}"/>
              </a:ext>
            </a:extLst>
          </p:cNvPr>
          <p:cNvSpPr txBox="1"/>
          <p:nvPr/>
        </p:nvSpPr>
        <p:spPr>
          <a:xfrm>
            <a:off x="0" y="455711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Apostles’ writing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5A9AAA-1F3C-1242-818C-449670DC4027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572000" y="1531441"/>
            <a:ext cx="0" cy="1128118"/>
          </a:xfrm>
          <a:prstGeom prst="straightConnector1">
            <a:avLst/>
          </a:prstGeom>
          <a:ln w="88900">
            <a:solidFill>
              <a:srgbClr val="009E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6B3C90-44B2-2D4C-8D48-B110C6DBAE4D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4572000" y="3429000"/>
            <a:ext cx="0" cy="1128118"/>
          </a:xfrm>
          <a:prstGeom prst="straightConnector1">
            <a:avLst/>
          </a:prstGeom>
          <a:ln w="88900">
            <a:solidFill>
              <a:srgbClr val="009E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45F0F8B-7F7B-524E-8D4A-5F01933679AC}"/>
              </a:ext>
            </a:extLst>
          </p:cNvPr>
          <p:cNvSpPr txBox="1"/>
          <p:nvPr/>
        </p:nvSpPr>
        <p:spPr>
          <a:xfrm>
            <a:off x="5486400" y="28596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102BE69-DF12-9644-B2C2-498461DD9013}"/>
              </a:ext>
            </a:extLst>
          </p:cNvPr>
          <p:cNvGrpSpPr/>
          <p:nvPr/>
        </p:nvGrpSpPr>
        <p:grpSpPr>
          <a:xfrm>
            <a:off x="3886200" y="6096000"/>
            <a:ext cx="5105400" cy="646331"/>
            <a:chOff x="3810000" y="5808346"/>
            <a:chExt cx="5257801" cy="64633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D19D5F-C1B7-864F-B594-8B2627316E44}"/>
                </a:ext>
              </a:extLst>
            </p:cNvPr>
            <p:cNvSpPr txBox="1"/>
            <p:nvPr/>
          </p:nvSpPr>
          <p:spPr>
            <a:xfrm>
              <a:off x="4609011" y="5808346"/>
              <a:ext cx="44587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By apostles, I mean anyone Jesus specifically commissioned (principally, the Twelve)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6B3EFB6-742B-EE48-95A8-2D680664FE94}"/>
                </a:ext>
              </a:extLst>
            </p:cNvPr>
            <p:cNvSpPr txBox="1"/>
            <p:nvPr/>
          </p:nvSpPr>
          <p:spPr>
            <a:xfrm>
              <a:off x="3810000" y="5816783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*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415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/>
              <a:t>Why the 27 Books of the New Testament?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documents are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Apostolic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documents are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the earliest 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dirty="0">
                  <a:solidFill>
                    <a:schemeClr val="tx1"/>
                  </a:solidFill>
                </a:rPr>
                <a:t>Christian writings we have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documents were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i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not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chosen at a council 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dirty="0">
                  <a:solidFill>
                    <a:schemeClr val="tx1"/>
                  </a:solidFill>
                </a:rPr>
                <a:t>(i.e. </a:t>
              </a:r>
              <a:r>
                <a:rPr lang="en-US" sz="2400" dirty="0" err="1">
                  <a:solidFill>
                    <a:schemeClr val="tx1"/>
                  </a:solidFill>
                </a:rPr>
                <a:t>Nicea</a:t>
              </a:r>
              <a:r>
                <a:rPr lang="en-US" sz="2400" dirty="0">
                  <a:solidFill>
                    <a:schemeClr val="tx1"/>
                  </a:solidFill>
                </a:rPr>
                <a:t>)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4A84829-4CB1-4C40-8E7D-B6CBAD01A2F4}"/>
              </a:ext>
            </a:extLst>
          </p:cNvPr>
          <p:cNvGrpSpPr/>
          <p:nvPr/>
        </p:nvGrpSpPr>
        <p:grpSpPr>
          <a:xfrm>
            <a:off x="533400" y="5020270"/>
            <a:ext cx="8001000" cy="685800"/>
            <a:chOff x="533400" y="2895600"/>
            <a:chExt cx="8001000" cy="6858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1641DFD-C31E-AF4B-92BD-EE7443ED3AA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180CAD-DACF-7840-8853-448ACB5C4069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documents are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self-authenticating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228600" y="1066800"/>
            <a:ext cx="22098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57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/>
              <a:t>Why the 27 Books of the New Testament?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documents are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the earliest 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dirty="0">
                  <a:solidFill>
                    <a:schemeClr val="tx1"/>
                  </a:solidFill>
                </a:rPr>
                <a:t>Christian writings we have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228600" y="1066800"/>
            <a:ext cx="22098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D050BF4-E2C9-094B-A264-CEBAD9ADF3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6373005"/>
              </p:ext>
            </p:extLst>
          </p:nvPr>
        </p:nvGraphicFramePr>
        <p:xfrm>
          <a:off x="1600200" y="2874049"/>
          <a:ext cx="7162800" cy="82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62800">
                  <a:extLst>
                    <a:ext uri="{9D8B030D-6E8A-4147-A177-3AD203B41FA5}">
                      <a16:colId xmlns:a16="http://schemas.microsoft.com/office/drawing/2014/main" val="1107341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All of the apocryphal “Gospels” are second century or later (too late to be eyewitness testimony)</a:t>
                      </a:r>
                      <a:endParaRPr lang="en-US" sz="2400" b="0" dirty="0"/>
                    </a:p>
                  </a:txBody>
                  <a:tcPr marL="182880">
                    <a:lnL w="57150" cap="flat" cmpd="sng" algn="ctr">
                      <a:solidFill>
                        <a:schemeClr val="bg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4863204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F48FFC8-475C-D347-8F3E-77A67D2BC0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8187854"/>
              </p:ext>
            </p:extLst>
          </p:nvPr>
        </p:nvGraphicFramePr>
        <p:xfrm>
          <a:off x="1600200" y="4051993"/>
          <a:ext cx="7162800" cy="82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62800">
                  <a:extLst>
                    <a:ext uri="{9D8B030D-6E8A-4147-A177-3AD203B41FA5}">
                      <a16:colId xmlns:a16="http://schemas.microsoft.com/office/drawing/2014/main" val="1107341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Only one Christian document from the first century isn’t in the New Testament is 1</a:t>
                      </a:r>
                      <a:r>
                        <a:rPr lang="en-US" sz="2400" baseline="30000" dirty="0"/>
                        <a:t>st</a:t>
                      </a:r>
                      <a:r>
                        <a:rPr lang="en-US" sz="2400" dirty="0"/>
                        <a:t> Clement (96 A.D.)</a:t>
                      </a:r>
                      <a:endParaRPr lang="en-US" sz="2400" b="0" dirty="0"/>
                    </a:p>
                  </a:txBody>
                  <a:tcPr marL="182880">
                    <a:lnL w="57150" cap="flat" cmpd="sng" algn="ctr">
                      <a:solidFill>
                        <a:schemeClr val="bg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4863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0240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D335F62C-DA4A-1740-8178-BCE62BADCFE6}"/>
              </a:ext>
            </a:extLst>
          </p:cNvPr>
          <p:cNvGrpSpPr/>
          <p:nvPr/>
        </p:nvGrpSpPr>
        <p:grpSpPr>
          <a:xfrm>
            <a:off x="8184345" y="3352800"/>
            <a:ext cx="1236084" cy="737175"/>
            <a:chOff x="8184345" y="3352800"/>
            <a:chExt cx="1236084" cy="737175"/>
          </a:xfrm>
        </p:grpSpPr>
        <p:cxnSp>
          <p:nvCxnSpPr>
            <p:cNvPr id="34" name="Elbow Connector 33">
              <a:extLst>
                <a:ext uri="{FF2B5EF4-FFF2-40B4-BE49-F238E27FC236}">
                  <a16:creationId xmlns:a16="http://schemas.microsoft.com/office/drawing/2014/main" id="{C591C27A-BBD4-E949-9D86-407AEC0FF900}"/>
                </a:ext>
              </a:extLst>
            </p:cNvPr>
            <p:cNvCxnSpPr>
              <a:cxnSpLocks/>
              <a:stCxn id="37" idx="1"/>
            </p:cNvCxnSpPr>
            <p:nvPr/>
          </p:nvCxnSpPr>
          <p:spPr>
            <a:xfrm rot="10800000">
              <a:off x="8184345" y="3352800"/>
              <a:ext cx="150258" cy="444788"/>
            </a:xfrm>
            <a:prstGeom prst="bentConnector2">
              <a:avLst/>
            </a:prstGeom>
            <a:ln>
              <a:solidFill>
                <a:srgbClr val="C000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0F7F848-5DF2-E047-8DD9-8F041C92E9D8}"/>
                </a:ext>
              </a:extLst>
            </p:cNvPr>
            <p:cNvSpPr txBox="1"/>
            <p:nvPr/>
          </p:nvSpPr>
          <p:spPr>
            <a:xfrm>
              <a:off x="8334603" y="3505200"/>
              <a:ext cx="10858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D7D7D7"/>
                  </a:solidFill>
                </a:rPr>
                <a:t>1</a:t>
              </a:r>
              <a:r>
                <a:rPr lang="en-US" sz="1600" baseline="30000" dirty="0">
                  <a:solidFill>
                    <a:srgbClr val="D7D7D7"/>
                  </a:solidFill>
                </a:rPr>
                <a:t>st</a:t>
              </a:r>
              <a:r>
                <a:rPr lang="en-US" sz="1600" dirty="0">
                  <a:solidFill>
                    <a:srgbClr val="D7D7D7"/>
                  </a:solidFill>
                </a:rPr>
                <a:t> Clement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B9D3AAD-602B-A34F-B307-15C94CE36106}"/>
              </a:ext>
            </a:extLst>
          </p:cNvPr>
          <p:cNvGrpSpPr/>
          <p:nvPr/>
        </p:nvGrpSpPr>
        <p:grpSpPr>
          <a:xfrm>
            <a:off x="4800600" y="3338622"/>
            <a:ext cx="3124200" cy="276999"/>
            <a:chOff x="4800600" y="3338622"/>
            <a:chExt cx="3124200" cy="276999"/>
          </a:xfrm>
        </p:grpSpPr>
        <p:sp>
          <p:nvSpPr>
            <p:cNvPr id="5" name="Rectangle 4"/>
            <p:cNvSpPr/>
            <p:nvPr/>
          </p:nvSpPr>
          <p:spPr>
            <a:xfrm>
              <a:off x="4800600" y="3366565"/>
              <a:ext cx="3124200" cy="249055"/>
            </a:xfrm>
            <a:prstGeom prst="rect">
              <a:avLst/>
            </a:prstGeom>
            <a:solidFill>
              <a:srgbClr val="009EC0"/>
            </a:solidFill>
            <a:ln>
              <a:solidFill>
                <a:srgbClr val="009E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807334" y="3338622"/>
              <a:ext cx="17051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Gospels recorded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52AC560-F153-C644-8F5F-CD96C642F67A}"/>
              </a:ext>
            </a:extLst>
          </p:cNvPr>
          <p:cNvGrpSpPr/>
          <p:nvPr/>
        </p:nvGrpSpPr>
        <p:grpSpPr>
          <a:xfrm>
            <a:off x="238246" y="3338622"/>
            <a:ext cx="2655548" cy="276999"/>
            <a:chOff x="238246" y="3338622"/>
            <a:chExt cx="2655548" cy="276999"/>
          </a:xfrm>
        </p:grpSpPr>
        <p:sp>
          <p:nvSpPr>
            <p:cNvPr id="21" name="Rectangle 20"/>
            <p:cNvSpPr/>
            <p:nvPr/>
          </p:nvSpPr>
          <p:spPr>
            <a:xfrm>
              <a:off x="238246" y="3366994"/>
              <a:ext cx="2655548" cy="217175"/>
            </a:xfrm>
            <a:prstGeom prst="rect">
              <a:avLst/>
            </a:prstGeom>
            <a:solidFill>
              <a:srgbClr val="009EC0"/>
            </a:solidFill>
            <a:ln>
              <a:solidFill>
                <a:srgbClr val="009E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42135" y="3338622"/>
              <a:ext cx="21463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Jesus’ Life</a:t>
              </a:r>
              <a:endParaRPr 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New Testament Timeline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28600" y="762000"/>
            <a:ext cx="861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419CC3D-A199-B64F-99D5-6FDCD969D50C}"/>
              </a:ext>
            </a:extLst>
          </p:cNvPr>
          <p:cNvGrpSpPr/>
          <p:nvPr/>
        </p:nvGrpSpPr>
        <p:grpSpPr>
          <a:xfrm>
            <a:off x="4401704" y="3090181"/>
            <a:ext cx="3124200" cy="276999"/>
            <a:chOff x="4401704" y="3090181"/>
            <a:chExt cx="1604628" cy="276999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D7511B0E-3692-7249-9392-75B0752C2B04}"/>
                </a:ext>
              </a:extLst>
            </p:cNvPr>
            <p:cNvSpPr/>
            <p:nvPr/>
          </p:nvSpPr>
          <p:spPr>
            <a:xfrm>
              <a:off x="4401704" y="3102507"/>
              <a:ext cx="1420958" cy="236116"/>
            </a:xfrm>
            <a:prstGeom prst="rect">
              <a:avLst/>
            </a:prstGeom>
            <a:solidFill>
              <a:srgbClr val="009EC0"/>
            </a:solidFill>
            <a:ln>
              <a:solidFill>
                <a:srgbClr val="009E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91784E8-07DD-034A-A540-B75555D743A4}"/>
                </a:ext>
              </a:extLst>
            </p:cNvPr>
            <p:cNvSpPr txBox="1"/>
            <p:nvPr/>
          </p:nvSpPr>
          <p:spPr>
            <a:xfrm>
              <a:off x="4401704" y="3090181"/>
              <a:ext cx="160462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Paul’s Epistles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17EE347-1024-134B-8BD1-F7E033CAC389}"/>
              </a:ext>
            </a:extLst>
          </p:cNvPr>
          <p:cNvGrpSpPr/>
          <p:nvPr/>
        </p:nvGrpSpPr>
        <p:grpSpPr>
          <a:xfrm>
            <a:off x="2877749" y="3354323"/>
            <a:ext cx="1929585" cy="1922532"/>
            <a:chOff x="2877749" y="3354323"/>
            <a:chExt cx="1929585" cy="1922532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ABAC20C-8568-6C44-B3CA-D5906376B57A}"/>
                </a:ext>
              </a:extLst>
            </p:cNvPr>
            <p:cNvSpPr/>
            <p:nvPr/>
          </p:nvSpPr>
          <p:spPr>
            <a:xfrm>
              <a:off x="2905052" y="4978180"/>
              <a:ext cx="1902282" cy="298675"/>
            </a:xfrm>
            <a:prstGeom prst="rect">
              <a:avLst/>
            </a:prstGeom>
            <a:pattFill prst="wdUpDiag">
              <a:fgClr>
                <a:srgbClr val="C00002"/>
              </a:fgClr>
              <a:bgClr>
                <a:srgbClr val="C00002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A50193E-BCCA-7B44-A238-4E76B711A278}"/>
                </a:ext>
              </a:extLst>
            </p:cNvPr>
            <p:cNvSpPr/>
            <p:nvPr/>
          </p:nvSpPr>
          <p:spPr>
            <a:xfrm>
              <a:off x="2905052" y="3354323"/>
              <a:ext cx="1895547" cy="1922529"/>
            </a:xfrm>
            <a:prstGeom prst="rect">
              <a:avLst/>
            </a:prstGeom>
            <a:noFill/>
            <a:ln w="12700">
              <a:solidFill>
                <a:srgbClr val="C000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780E784-070E-2840-96AD-0C64545D54CC}"/>
                </a:ext>
              </a:extLst>
            </p:cNvPr>
            <p:cNvSpPr txBox="1"/>
            <p:nvPr/>
          </p:nvSpPr>
          <p:spPr>
            <a:xfrm>
              <a:off x="2877749" y="4987510"/>
              <a:ext cx="19022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Gospels as oral history</a:t>
              </a:r>
              <a:endParaRPr lang="en-US" sz="1100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69207FA-7D0E-3D40-8797-8315C9B4DBFA}"/>
              </a:ext>
            </a:extLst>
          </p:cNvPr>
          <p:cNvGrpSpPr/>
          <p:nvPr/>
        </p:nvGrpSpPr>
        <p:grpSpPr>
          <a:xfrm>
            <a:off x="0" y="3353744"/>
            <a:ext cx="8846611" cy="1064692"/>
            <a:chOff x="0" y="3353744"/>
            <a:chExt cx="8846611" cy="1064692"/>
          </a:xfrm>
        </p:grpSpPr>
        <p:grpSp>
          <p:nvGrpSpPr>
            <p:cNvPr id="7" name="Group 6"/>
            <p:cNvGrpSpPr/>
            <p:nvPr/>
          </p:nvGrpSpPr>
          <p:grpSpPr>
            <a:xfrm>
              <a:off x="0" y="4039543"/>
              <a:ext cx="8846611" cy="378893"/>
              <a:chOff x="0" y="4551909"/>
              <a:chExt cx="8846611" cy="378893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0" y="4551909"/>
                <a:ext cx="5375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 </a:t>
                </a:r>
                <a:r>
                  <a:rPr lang="en-US" sz="1200" dirty="0"/>
                  <a:t>AD</a:t>
                </a: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8075058" y="4551909"/>
                <a:ext cx="7715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100 </a:t>
                </a:r>
                <a:r>
                  <a:rPr lang="en-US" sz="1200" dirty="0"/>
                  <a:t>AD</a:t>
                </a: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4293817" y="4561470"/>
                <a:ext cx="6545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50 </a:t>
                </a:r>
                <a:r>
                  <a:rPr lang="en-US" sz="1200" dirty="0"/>
                  <a:t>AD</a:t>
                </a:r>
              </a:p>
            </p:txBody>
          </p:sp>
        </p:grpSp>
        <p:cxnSp>
          <p:nvCxnSpPr>
            <p:cNvPr id="24" name="Straight Connector 23"/>
            <p:cNvCxnSpPr/>
            <p:nvPr/>
          </p:nvCxnSpPr>
          <p:spPr>
            <a:xfrm>
              <a:off x="71581" y="3353744"/>
              <a:ext cx="8714896" cy="0"/>
            </a:xfrm>
            <a:prstGeom prst="line">
              <a:avLst/>
            </a:prstGeom>
            <a:ln>
              <a:solidFill>
                <a:srgbClr val="D7D7D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AD29CE4-4170-C54A-9DDE-A0D9E0F03898}"/>
              </a:ext>
            </a:extLst>
          </p:cNvPr>
          <p:cNvGrpSpPr/>
          <p:nvPr/>
        </p:nvGrpSpPr>
        <p:grpSpPr>
          <a:xfrm>
            <a:off x="8075058" y="2386232"/>
            <a:ext cx="1175990" cy="937495"/>
            <a:chOff x="5292909" y="909674"/>
            <a:chExt cx="1175990" cy="937495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8D3251F-D403-D249-BC63-3F6AF60E7EAD}"/>
                </a:ext>
              </a:extLst>
            </p:cNvPr>
            <p:cNvSpPr txBox="1"/>
            <p:nvPr/>
          </p:nvSpPr>
          <p:spPr>
            <a:xfrm>
              <a:off x="5383073" y="909674"/>
              <a:ext cx="10858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D7D7D7"/>
                  </a:solidFill>
                </a:rPr>
                <a:t>Revelation</a:t>
              </a:r>
            </a:p>
          </p:txBody>
        </p:sp>
        <p:cxnSp>
          <p:nvCxnSpPr>
            <p:cNvPr id="42" name="Elbow Connector 41">
              <a:extLst>
                <a:ext uri="{FF2B5EF4-FFF2-40B4-BE49-F238E27FC236}">
                  <a16:creationId xmlns:a16="http://schemas.microsoft.com/office/drawing/2014/main" id="{230F164C-D0B0-7D49-BD63-14BCF3CA3993}"/>
                </a:ext>
              </a:extLst>
            </p:cNvPr>
            <p:cNvCxnSpPr>
              <a:cxnSpLocks/>
              <a:stCxn id="41" idx="1"/>
            </p:cNvCxnSpPr>
            <p:nvPr/>
          </p:nvCxnSpPr>
          <p:spPr>
            <a:xfrm rot="10800000" flipV="1">
              <a:off x="5292909" y="1078950"/>
              <a:ext cx="90164" cy="768219"/>
            </a:xfrm>
            <a:prstGeom prst="bentConnector2">
              <a:avLst/>
            </a:prstGeom>
            <a:ln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379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/>
              <a:t>Why the 27 Books of the New Testament?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documents are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Apostolic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228600" y="1066800"/>
            <a:ext cx="22098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3FF75A05-DD24-FC4F-8BF4-07A1E29471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152206"/>
              </p:ext>
            </p:extLst>
          </p:nvPr>
        </p:nvGraphicFramePr>
        <p:xfrm>
          <a:off x="1600200" y="2874049"/>
          <a:ext cx="7162800" cy="82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62800">
                  <a:extLst>
                    <a:ext uri="{9D8B030D-6E8A-4147-A177-3AD203B41FA5}">
                      <a16:colId xmlns:a16="http://schemas.microsoft.com/office/drawing/2014/main" val="1107341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The documents were understood to be connected to the Apostles</a:t>
                      </a:r>
                      <a:endParaRPr lang="en-US" sz="2400" b="0" dirty="0"/>
                    </a:p>
                  </a:txBody>
                  <a:tcPr marL="182880">
                    <a:lnL w="57150" cap="flat" cmpd="sng" algn="ctr">
                      <a:solidFill>
                        <a:schemeClr val="bg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486320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FD5AF588-5BE5-1B4C-A7CB-F6FFF7F027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6883443"/>
              </p:ext>
            </p:extLst>
          </p:nvPr>
        </p:nvGraphicFramePr>
        <p:xfrm>
          <a:off x="1600200" y="5229937"/>
          <a:ext cx="7162800" cy="457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62800">
                  <a:extLst>
                    <a:ext uri="{9D8B030D-6E8A-4147-A177-3AD203B41FA5}">
                      <a16:colId xmlns:a16="http://schemas.microsoft.com/office/drawing/2014/main" val="1107341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The authors claimed to be writing scripture</a:t>
                      </a:r>
                      <a:endParaRPr lang="en-US" sz="2400" b="0" dirty="0"/>
                    </a:p>
                  </a:txBody>
                  <a:tcPr marL="182880">
                    <a:lnL w="57150" cap="flat" cmpd="sng" algn="ctr">
                      <a:solidFill>
                        <a:schemeClr val="bg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4863204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308B93AF-B49C-1D40-BFE9-A2651115FB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6446490"/>
              </p:ext>
            </p:extLst>
          </p:nvPr>
        </p:nvGraphicFramePr>
        <p:xfrm>
          <a:off x="1600200" y="4051993"/>
          <a:ext cx="7162800" cy="82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62800">
                  <a:extLst>
                    <a:ext uri="{9D8B030D-6E8A-4147-A177-3AD203B41FA5}">
                      <a16:colId xmlns:a16="http://schemas.microsoft.com/office/drawing/2014/main" val="1107341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The authors of the Gospels are consistent and early (and don’t make sense to be made up)</a:t>
                      </a:r>
                      <a:endParaRPr lang="en-US" sz="2400" b="0" dirty="0"/>
                    </a:p>
                  </a:txBody>
                  <a:tcPr marL="182880">
                    <a:lnL w="57150" cap="flat" cmpd="sng" algn="ctr">
                      <a:solidFill>
                        <a:schemeClr val="bg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4863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6168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/>
              <a:t>Why the 27 Books of the New Testament?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were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i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not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chosen at a council 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dirty="0">
                  <a:solidFill>
                    <a:schemeClr val="tx1"/>
                  </a:solidFill>
                </a:rPr>
                <a:t>(i.e. </a:t>
              </a:r>
              <a:r>
                <a:rPr lang="en-US" sz="2400" dirty="0" err="1">
                  <a:solidFill>
                    <a:schemeClr val="tx1"/>
                  </a:solidFill>
                </a:rPr>
                <a:t>Nicea</a:t>
              </a:r>
              <a:r>
                <a:rPr lang="en-US" sz="2400" dirty="0">
                  <a:solidFill>
                    <a:schemeClr val="tx1"/>
                  </a:solidFill>
                </a:rPr>
                <a:t>)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228600" y="1066800"/>
            <a:ext cx="22098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972FE28-6BC3-1744-9F52-AEA61E6E51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0818916"/>
              </p:ext>
            </p:extLst>
          </p:nvPr>
        </p:nvGraphicFramePr>
        <p:xfrm>
          <a:off x="1600200" y="2874049"/>
          <a:ext cx="7162800" cy="82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62800">
                  <a:extLst>
                    <a:ext uri="{9D8B030D-6E8A-4147-A177-3AD203B41FA5}">
                      <a16:colId xmlns:a16="http://schemas.microsoft.com/office/drawing/2014/main" val="1107341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The 4 gospels are well established by the end of the second century</a:t>
                      </a:r>
                      <a:endParaRPr lang="en-US" sz="2400" b="0" dirty="0"/>
                    </a:p>
                  </a:txBody>
                  <a:tcPr marL="182880">
                    <a:lnL w="57150" cap="flat" cmpd="sng" algn="ctr">
                      <a:solidFill>
                        <a:schemeClr val="bg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486320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662320F-3E9A-1D46-9CDD-B6C654156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494304"/>
              </p:ext>
            </p:extLst>
          </p:nvPr>
        </p:nvGraphicFramePr>
        <p:xfrm>
          <a:off x="1600200" y="4051993"/>
          <a:ext cx="7162800" cy="82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62800">
                  <a:extLst>
                    <a:ext uri="{9D8B030D-6E8A-4147-A177-3AD203B41FA5}">
                      <a16:colId xmlns:a16="http://schemas.microsoft.com/office/drawing/2014/main" val="1107341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At end of 2nd century, Muratorian fragment lists 22 of 27 books</a:t>
                      </a:r>
                      <a:endParaRPr lang="en-US" sz="2400" b="0" dirty="0"/>
                    </a:p>
                  </a:txBody>
                  <a:tcPr marL="182880">
                    <a:lnL w="57150" cap="flat" cmpd="sng" algn="ctr">
                      <a:solidFill>
                        <a:schemeClr val="bg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4863204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B049797E-A396-9A4A-9C40-B1D6A49383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69768"/>
              </p:ext>
            </p:extLst>
          </p:nvPr>
        </p:nvGraphicFramePr>
        <p:xfrm>
          <a:off x="1600200" y="5229937"/>
          <a:ext cx="716280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62800">
                  <a:extLst>
                    <a:ext uri="{9D8B030D-6E8A-4147-A177-3AD203B41FA5}">
                      <a16:colId xmlns:a16="http://schemas.microsoft.com/office/drawing/2014/main" val="1107341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Early Christians used non-canonical writings, but not as the same as the NT docs as evidenced by:</a:t>
                      </a:r>
                      <a:br>
                        <a:rPr lang="en-US" sz="2400" dirty="0"/>
                      </a:br>
                      <a:r>
                        <a:rPr lang="en-US" sz="2400" dirty="0"/>
                        <a:t>  1. The way they cited them (not as scripture)</a:t>
                      </a:r>
                    </a:p>
                    <a:p>
                      <a:r>
                        <a:rPr lang="en-US" sz="2400" dirty="0"/>
                        <a:t>  2. How often they cited them (much less)</a:t>
                      </a:r>
                    </a:p>
                  </a:txBody>
                  <a:tcPr marL="182880">
                    <a:lnL w="57150" cap="flat" cmpd="sng" algn="ctr">
                      <a:solidFill>
                        <a:schemeClr val="bg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4863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158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8578112"/>
              </p:ext>
            </p:extLst>
          </p:nvPr>
        </p:nvGraphicFramePr>
        <p:xfrm>
          <a:off x="457200" y="1447800"/>
          <a:ext cx="8229600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Clement of Alexandria Citations</a:t>
            </a:r>
            <a:endParaRPr lang="en-US" sz="4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762000"/>
            <a:ext cx="861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Frequency of citations of canonical and non-canonical Gospels</a:t>
            </a:r>
          </a:p>
        </p:txBody>
      </p:sp>
    </p:spTree>
    <p:extLst>
      <p:ext uri="{BB962C8B-B14F-4D97-AF65-F5344CB8AC3E}">
        <p14:creationId xmlns:p14="http://schemas.microsoft.com/office/powerpoint/2010/main" val="20446424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26" b="6326"/>
          <a:stretch/>
        </p:blipFill>
        <p:spPr bwMode="auto">
          <a:xfrm>
            <a:off x="2642616" y="10"/>
            <a:ext cx="7754744" cy="8180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“drawn up </a:t>
            </a:r>
            <a:r>
              <a:rPr lang="en-US" sz="4000" b="1" dirty="0">
                <a:highlight>
                  <a:srgbClr val="C00002"/>
                </a:highlight>
              </a:rPr>
              <a:t>by His apostles</a:t>
            </a:r>
            <a:r>
              <a:rPr lang="en-US" sz="4000" dirty="0"/>
              <a:t> and</a:t>
            </a:r>
            <a:br>
              <a:rPr lang="en-US" sz="4000" dirty="0"/>
            </a:br>
            <a:r>
              <a:rPr lang="en-US" sz="4000" b="1" dirty="0">
                <a:highlight>
                  <a:srgbClr val="C00002"/>
                </a:highlight>
              </a:rPr>
              <a:t>those who followed him</a:t>
            </a:r>
            <a:r>
              <a:rPr lang="en-US" sz="4000" dirty="0"/>
              <a:t>”</a:t>
            </a:r>
            <a:endParaRPr lang="en-US" sz="40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Justin Martyr (150 A.D.)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Dialogue with Trypho, 103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59C0A49-0312-784A-97ED-53A9DFE2182D}"/>
              </a:ext>
            </a:extLst>
          </p:cNvPr>
          <p:cNvGrpSpPr/>
          <p:nvPr/>
        </p:nvGrpSpPr>
        <p:grpSpPr>
          <a:xfrm>
            <a:off x="204030" y="420864"/>
            <a:ext cx="4961941" cy="1598514"/>
            <a:chOff x="5125812" y="3010938"/>
            <a:chExt cx="4961941" cy="159851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47A285B-41C7-E44A-BF44-0FB102FD3970}"/>
                </a:ext>
              </a:extLst>
            </p:cNvPr>
            <p:cNvSpPr txBox="1"/>
            <p:nvPr/>
          </p:nvSpPr>
          <p:spPr>
            <a:xfrm>
              <a:off x="5125812" y="3010938"/>
              <a:ext cx="2590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C00000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Matthew &amp; John</a:t>
              </a:r>
            </a:p>
          </p:txBody>
        </p:sp>
        <p:sp>
          <p:nvSpPr>
            <p:cNvPr id="14" name="Arc 13">
              <a:extLst>
                <a:ext uri="{FF2B5EF4-FFF2-40B4-BE49-F238E27FC236}">
                  <a16:creationId xmlns:a16="http://schemas.microsoft.com/office/drawing/2014/main" id="{15FD2BAF-A713-DC47-AD42-984730946D1D}"/>
                </a:ext>
              </a:extLst>
            </p:cNvPr>
            <p:cNvSpPr/>
            <p:nvPr/>
          </p:nvSpPr>
          <p:spPr>
            <a:xfrm rot="12949469" flipV="1">
              <a:off x="6545879" y="3847452"/>
              <a:ext cx="3541874" cy="762000"/>
            </a:xfrm>
            <a:prstGeom prst="arc">
              <a:avLst>
                <a:gd name="adj1" fmla="val 16464522"/>
                <a:gd name="adj2" fmla="val 20580235"/>
              </a:avLst>
            </a:prstGeom>
            <a:ln w="508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C1EDD5-8747-6C49-9CD7-77CAC0A8EC4B}"/>
              </a:ext>
            </a:extLst>
          </p:cNvPr>
          <p:cNvGrpSpPr/>
          <p:nvPr/>
        </p:nvGrpSpPr>
        <p:grpSpPr>
          <a:xfrm>
            <a:off x="-507713" y="3262760"/>
            <a:ext cx="4830181" cy="1486386"/>
            <a:chOff x="3576845" y="1867702"/>
            <a:chExt cx="4830181" cy="148638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C518250-100C-5C4E-A3CD-0A40174CB122}"/>
                </a:ext>
              </a:extLst>
            </p:cNvPr>
            <p:cNvSpPr txBox="1"/>
            <p:nvPr/>
          </p:nvSpPr>
          <p:spPr>
            <a:xfrm>
              <a:off x="6044825" y="2830868"/>
              <a:ext cx="23622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C00000"/>
                  </a:solidFill>
                  <a:latin typeface="Bradley Hand" pitchFamily="2" charset="77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Mark &amp; Luke</a:t>
              </a:r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D4D01FFF-3BF5-1543-9643-449D1DDAE7F2}"/>
                </a:ext>
              </a:extLst>
            </p:cNvPr>
            <p:cNvSpPr/>
            <p:nvPr/>
          </p:nvSpPr>
          <p:spPr>
            <a:xfrm rot="1860351" flipV="1">
              <a:off x="3576845" y="1867702"/>
              <a:ext cx="3541874" cy="762000"/>
            </a:xfrm>
            <a:prstGeom prst="arc">
              <a:avLst>
                <a:gd name="adj1" fmla="val 16464522"/>
                <a:gd name="adj2" fmla="val 20529920"/>
              </a:avLst>
            </a:prstGeom>
            <a:ln w="508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3549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48148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7" r="22897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“</a:t>
            </a:r>
            <a:r>
              <a:rPr lang="en-US" sz="3600" b="1" dirty="0">
                <a:highlight>
                  <a:srgbClr val="C00002"/>
                </a:highlight>
              </a:rPr>
              <a:t>It is not possible that the gospels can be either more or fewer</a:t>
            </a:r>
            <a:r>
              <a:rPr lang="en-US" sz="3600" b="1" dirty="0"/>
              <a:t> </a:t>
            </a:r>
            <a:r>
              <a:rPr lang="en-US" sz="3600" dirty="0"/>
              <a:t>than the number they are”</a:t>
            </a:r>
            <a:endParaRPr lang="en-US" sz="3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IRENAEUS OF LYONS (180 A.D.)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Against Heresies (Book III, Chapter 11)</a:t>
            </a:r>
          </a:p>
        </p:txBody>
      </p:sp>
    </p:spTree>
    <p:extLst>
      <p:ext uri="{BB962C8B-B14F-4D97-AF65-F5344CB8AC3E}">
        <p14:creationId xmlns:p14="http://schemas.microsoft.com/office/powerpoint/2010/main" val="4131198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7" r="22897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485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50" dirty="0"/>
              <a:t>“For, since there are </a:t>
            </a:r>
            <a:r>
              <a:rPr lang="en-US" sz="3050" b="1" dirty="0">
                <a:highlight>
                  <a:srgbClr val="C00002"/>
                </a:highlight>
              </a:rPr>
              <a:t>four</a:t>
            </a:r>
            <a:r>
              <a:rPr lang="en-US" sz="3050" dirty="0"/>
              <a:t> zones of the world in which we live and </a:t>
            </a:r>
            <a:r>
              <a:rPr lang="en-US" sz="3050" b="1" dirty="0">
                <a:highlight>
                  <a:srgbClr val="C00002"/>
                </a:highlight>
              </a:rPr>
              <a:t>four</a:t>
            </a:r>
            <a:r>
              <a:rPr lang="en-US" sz="3050" dirty="0"/>
              <a:t> principle winds… [and] the cherubim, too, were </a:t>
            </a:r>
            <a:r>
              <a:rPr lang="en-US" sz="3050" b="1" dirty="0">
                <a:highlight>
                  <a:srgbClr val="C00002"/>
                </a:highlight>
              </a:rPr>
              <a:t>four</a:t>
            </a:r>
            <a:r>
              <a:rPr lang="en-US" sz="3050" dirty="0"/>
              <a:t>-faced.”</a:t>
            </a:r>
            <a:endParaRPr lang="en-US" sz="305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IRENAEUS OF LYONS (180 A.D.)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Against Heresies (Book III, Chapter 11)</a:t>
            </a:r>
          </a:p>
        </p:txBody>
      </p:sp>
    </p:spTree>
    <p:extLst>
      <p:ext uri="{BB962C8B-B14F-4D97-AF65-F5344CB8AC3E}">
        <p14:creationId xmlns:p14="http://schemas.microsoft.com/office/powerpoint/2010/main" val="353882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 (review)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4500241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Gospel accounts include many of these events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would be memorable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4"/>
            <a:ext cx="8001000" cy="2290406"/>
            <a:chOff x="533400" y="1833264"/>
            <a:chExt cx="8001000" cy="2290406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4"/>
              <a:ext cx="7086600" cy="229040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Events are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likely to be remembered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dirty="0">
                  <a:solidFill>
                    <a:schemeClr val="tx1"/>
                  </a:solidFill>
                </a:rPr>
                <a:t>if they are:</a:t>
              </a:r>
              <a:br>
                <a:rPr lang="en-US" sz="2400" dirty="0">
                  <a:solidFill>
                    <a:schemeClr val="tx1"/>
                  </a:solidFill>
                </a:rPr>
              </a:br>
              <a:r>
                <a:rPr lang="en-US" sz="2400" b="1" dirty="0">
                  <a:solidFill>
                    <a:schemeClr val="tx1"/>
                  </a:solidFill>
                </a:rPr>
                <a:t>1. </a:t>
              </a:r>
              <a:r>
                <a:rPr lang="en-US" sz="2400" dirty="0">
                  <a:solidFill>
                    <a:schemeClr val="tx1"/>
                  </a:solidFill>
                </a:rPr>
                <a:t>Consequential</a:t>
              </a:r>
            </a:p>
            <a:p>
              <a:r>
                <a:rPr lang="en-US" sz="2400" b="1" dirty="0">
                  <a:solidFill>
                    <a:schemeClr val="tx1"/>
                  </a:solidFill>
                </a:rPr>
                <a:t>2. </a:t>
              </a:r>
              <a:r>
                <a:rPr lang="en-US" sz="2400" dirty="0">
                  <a:solidFill>
                    <a:schemeClr val="tx1"/>
                  </a:solidFill>
                </a:rPr>
                <a:t>Vivid</a:t>
              </a:r>
            </a:p>
            <a:p>
              <a:r>
                <a:rPr lang="en-US" sz="2400" b="1" dirty="0">
                  <a:solidFill>
                    <a:schemeClr val="tx1"/>
                  </a:solidFill>
                </a:rPr>
                <a:t>3. </a:t>
              </a:r>
              <a:r>
                <a:rPr lang="en-US" sz="2400" dirty="0">
                  <a:solidFill>
                    <a:schemeClr val="tx1"/>
                  </a:solidFill>
                </a:rPr>
                <a:t>Emotional</a:t>
              </a:r>
            </a:p>
            <a:p>
              <a:r>
                <a:rPr lang="en-US" sz="2400" b="1" dirty="0">
                  <a:solidFill>
                    <a:schemeClr val="tx1"/>
                  </a:solidFill>
                </a:rPr>
                <a:t>4. </a:t>
              </a:r>
              <a:r>
                <a:rPr lang="en-US" sz="2400" dirty="0">
                  <a:solidFill>
                    <a:schemeClr val="tx1"/>
                  </a:solidFill>
                </a:rPr>
                <a:t>Unique</a:t>
              </a:r>
              <a:br>
                <a:rPr lang="en-US" sz="2400" dirty="0">
                  <a:solidFill>
                    <a:schemeClr val="tx1"/>
                  </a:solidFill>
                </a:rPr>
              </a:br>
              <a:r>
                <a:rPr lang="en-US" sz="2400" b="1" dirty="0">
                  <a:solidFill>
                    <a:schemeClr val="tx1"/>
                  </a:solidFill>
                </a:rPr>
                <a:t>5. </a:t>
              </a:r>
              <a:r>
                <a:rPr lang="en-US" sz="2400" dirty="0">
                  <a:solidFill>
                    <a:schemeClr val="tx1"/>
                  </a:solidFill>
                </a:rPr>
                <a:t>Rehearsed</a:t>
              </a:r>
              <a:endParaRPr lang="en-US" sz="2400" b="1" dirty="0">
                <a:solidFill>
                  <a:schemeClr val="tx1"/>
                </a:solidFill>
                <a:highlight>
                  <a:srgbClr val="C00002"/>
                </a:highlight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5562600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Known memory limitations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cannot adequately provide an alternate</a:t>
              </a:r>
              <a:r>
                <a:rPr lang="en-US" sz="2400" dirty="0">
                  <a:solidFill>
                    <a:schemeClr val="tx1"/>
                  </a:solidFill>
                </a:rPr>
                <a:t> explanation 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4086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4542462"/>
              </p:ext>
            </p:extLst>
          </p:nvPr>
        </p:nvGraphicFramePr>
        <p:xfrm>
          <a:off x="76200" y="0"/>
          <a:ext cx="89916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D64888C-72C1-CB41-8A40-45F1AB2B584E}"/>
              </a:ext>
            </a:extLst>
          </p:cNvPr>
          <p:cNvSpPr txBox="1"/>
          <p:nvPr/>
        </p:nvSpPr>
        <p:spPr>
          <a:xfrm>
            <a:off x="5041896" y="5334000"/>
            <a:ext cx="40010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Most Common Books</a:t>
            </a:r>
          </a:p>
          <a:p>
            <a:r>
              <a:rPr lang="en-US" sz="2400" dirty="0"/>
              <a:t>In early canons and collections</a:t>
            </a:r>
          </a:p>
        </p:txBody>
      </p:sp>
    </p:spTree>
    <p:extLst>
      <p:ext uri="{BB962C8B-B14F-4D97-AF65-F5344CB8AC3E}">
        <p14:creationId xmlns:p14="http://schemas.microsoft.com/office/powerpoint/2010/main" val="1851670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/>
              <a:t>Why the 27 Books of the New Testament?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documents are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self-authenticating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228600" y="1066800"/>
            <a:ext cx="22098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0FFA26E-8BB6-3B46-80D8-A56482209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2050651"/>
              </p:ext>
            </p:extLst>
          </p:nvPr>
        </p:nvGraphicFramePr>
        <p:xfrm>
          <a:off x="1600200" y="2874049"/>
          <a:ext cx="7162800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62800">
                  <a:extLst>
                    <a:ext uri="{9D8B030D-6E8A-4147-A177-3AD203B41FA5}">
                      <a16:colId xmlns:a16="http://schemas.microsoft.com/office/drawing/2014/main" val="1107341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/>
                        <a:t>See other lessons: undesigned coincidences (lessons 12 &amp; 13), fulfilled prophecy (lesson 17), wisdom (lesson 16)</a:t>
                      </a:r>
                    </a:p>
                  </a:txBody>
                  <a:tcPr marL="182880">
                    <a:lnL w="57150" cap="flat" cmpd="sng" algn="ctr">
                      <a:solidFill>
                        <a:schemeClr val="bg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4863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270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" r="8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“I was led to put faith in these [Scriptures] by the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00" dirty="0"/>
              <a:t>unpretending cast of the language,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00" dirty="0"/>
              <a:t>the inartificial character of the writers,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00" dirty="0"/>
              <a:t>the foreknowledge displayed of future events,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00" dirty="0"/>
              <a:t>the excellent quality of the precepts”</a:t>
            </a:r>
            <a:endParaRPr lang="en-US" sz="21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TATIAN (120-180 A.D.)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 err="1">
                <a:solidFill>
                  <a:schemeClr val="tx1"/>
                </a:solidFill>
              </a:rPr>
              <a:t>Oratio</a:t>
            </a:r>
            <a:r>
              <a:rPr lang="en-US" sz="2000" i="1" dirty="0">
                <a:solidFill>
                  <a:schemeClr val="tx1"/>
                </a:solidFill>
              </a:rPr>
              <a:t> ad </a:t>
            </a:r>
            <a:r>
              <a:rPr lang="en-US" sz="2000" i="1" dirty="0" err="1">
                <a:solidFill>
                  <a:schemeClr val="tx1"/>
                </a:solidFill>
              </a:rPr>
              <a:t>Graecos</a:t>
            </a:r>
            <a:r>
              <a:rPr lang="en-US" sz="2000" i="1" dirty="0">
                <a:solidFill>
                  <a:schemeClr val="tx1"/>
                </a:solidFill>
              </a:rPr>
              <a:t>, 29</a:t>
            </a:r>
          </a:p>
        </p:txBody>
      </p:sp>
    </p:spTree>
    <p:extLst>
      <p:ext uri="{BB962C8B-B14F-4D97-AF65-F5344CB8AC3E}">
        <p14:creationId xmlns:p14="http://schemas.microsoft.com/office/powerpoint/2010/main" val="416857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89 L -1.38889E-6 3.33333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392D1-A4F5-744A-9239-99BC6612F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686800" cy="3962400"/>
          </a:xfrm>
        </p:spPr>
        <p:txBody>
          <a:bodyPr anchor="b" anchorCtr="0">
            <a:noAutofit/>
          </a:bodyPr>
          <a:lstStyle/>
          <a:p>
            <a:pPr>
              <a:tabLst>
                <a:tab pos="91440" algn="l"/>
              </a:tabLst>
            </a:pPr>
            <a:r>
              <a:rPr lang="en-US" sz="3200" dirty="0"/>
              <a:t>“I was led to put faith in these [Scriptures] by the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b="1" dirty="0"/>
              <a:t>1. </a:t>
            </a:r>
            <a:r>
              <a:rPr lang="en-US" sz="3200" dirty="0"/>
              <a:t>unpretending cast of the language,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b="1" dirty="0"/>
              <a:t>2. </a:t>
            </a:r>
            <a:r>
              <a:rPr lang="en-US" sz="3200" dirty="0"/>
              <a:t>the inartificial character of the writers,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b="1" dirty="0"/>
              <a:t>3. </a:t>
            </a:r>
            <a:r>
              <a:rPr lang="en-US" sz="3200" dirty="0"/>
              <a:t>the foreknowledge displayed of future events,</a:t>
            </a:r>
            <a:br>
              <a:rPr lang="en-US" sz="3200" dirty="0"/>
            </a:br>
            <a:r>
              <a:rPr lang="en-US" sz="3200" dirty="0"/>
              <a:t>    </a:t>
            </a:r>
            <a:r>
              <a:rPr lang="en-US" sz="3200" b="1" dirty="0"/>
              <a:t>4. </a:t>
            </a:r>
            <a:r>
              <a:rPr lang="en-US" sz="3200" dirty="0"/>
              <a:t>the excellent quality of the precepts”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591E0-89A3-7048-B1C5-91B4FFFB65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" y="4495800"/>
            <a:ext cx="8915400" cy="1371600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4400" cap="all" dirty="0">
                <a:solidFill>
                  <a:srgbClr val="009EC0"/>
                </a:solidFill>
              </a:rPr>
              <a:t>Tatian</a:t>
            </a:r>
            <a:br>
              <a:rPr lang="en-US" sz="4400" dirty="0">
                <a:solidFill>
                  <a:srgbClr val="009EC0"/>
                </a:solidFill>
              </a:rPr>
            </a:br>
            <a:r>
              <a:rPr lang="en-US" sz="4400" b="0" i="1" dirty="0" err="1">
                <a:solidFill>
                  <a:srgbClr val="009EC0"/>
                </a:solidFill>
              </a:rPr>
              <a:t>Oratio</a:t>
            </a:r>
            <a:r>
              <a:rPr lang="en-US" sz="4400" b="0" i="1" dirty="0">
                <a:solidFill>
                  <a:srgbClr val="009EC0"/>
                </a:solidFill>
              </a:rPr>
              <a:t> ad </a:t>
            </a:r>
            <a:r>
              <a:rPr lang="en-US" sz="4400" b="0" i="1" dirty="0" err="1">
                <a:solidFill>
                  <a:srgbClr val="009EC0"/>
                </a:solidFill>
              </a:rPr>
              <a:t>Graecos</a:t>
            </a:r>
            <a:r>
              <a:rPr lang="en-US" sz="4400" b="0" i="1" dirty="0">
                <a:solidFill>
                  <a:srgbClr val="009EC0"/>
                </a:solidFill>
              </a:rPr>
              <a:t>, 29</a:t>
            </a:r>
          </a:p>
        </p:txBody>
      </p:sp>
    </p:spTree>
    <p:extLst>
      <p:ext uri="{BB962C8B-B14F-4D97-AF65-F5344CB8AC3E}">
        <p14:creationId xmlns:p14="http://schemas.microsoft.com/office/powerpoint/2010/main" val="11833053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100491B-5E94-7844-8A89-03E52214B0F2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D793611-2002-2941-A1A3-9144CD2357A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CEEE6E8-900F-7442-88A0-C55E4ED2151E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documents are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Apostolic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156D6FF-8EAC-C64C-BABB-BFFBADB3F192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C2DA44D-2304-E94C-A639-94628468A4D6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47BC561-7239-1249-9695-F8CA0F33404D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documents are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the earliest 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dirty="0">
                  <a:solidFill>
                    <a:schemeClr val="tx1"/>
                  </a:solidFill>
                </a:rPr>
                <a:t>Christian writings we have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2BAC807-49F5-6C42-9A21-3EFF2F7E7984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6C7B09C-EC0C-9649-AAD3-623AA1D84237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865C23F-BB43-594E-BFE8-0CE81B887646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documents were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i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not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chosen at a council 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dirty="0">
                  <a:solidFill>
                    <a:schemeClr val="tx1"/>
                  </a:solidFill>
                </a:rPr>
                <a:t>(i.e. </a:t>
              </a:r>
              <a:r>
                <a:rPr lang="en-US" sz="2400" dirty="0" err="1">
                  <a:solidFill>
                    <a:schemeClr val="tx1"/>
                  </a:solidFill>
                </a:rPr>
                <a:t>Nicea</a:t>
              </a:r>
              <a:r>
                <a:rPr lang="en-US" sz="2400" dirty="0">
                  <a:solidFill>
                    <a:schemeClr val="tx1"/>
                  </a:solidFill>
                </a:rPr>
                <a:t>)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CE2B72D-36BA-944E-95CB-921A47E4FEBE}"/>
              </a:ext>
            </a:extLst>
          </p:cNvPr>
          <p:cNvGrpSpPr/>
          <p:nvPr/>
        </p:nvGrpSpPr>
        <p:grpSpPr>
          <a:xfrm>
            <a:off x="533400" y="5020270"/>
            <a:ext cx="8001000" cy="685800"/>
            <a:chOff x="533400" y="2895600"/>
            <a:chExt cx="8001000" cy="685800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ED4D22F-AFF5-DA45-823F-644D4A40EC4B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101C9B6-347E-A543-ADD1-8E8CB009F623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New Testament documents are </a:t>
              </a:r>
              <a:r>
                <a:rPr lang="en-US" sz="2400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self-authenticating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4288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11D6CA3-F4A1-F140-93AA-3150049DD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981200" y="219287"/>
            <a:ext cx="5181600" cy="6419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2092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orgotten Scriptures: The Selection and Rejection of Early Religious  Writings: McDonald, Lee Martin: 9780664233570: Amazon.com: Books">
            <a:extLst>
              <a:ext uri="{FF2B5EF4-FFF2-40B4-BE49-F238E27FC236}">
                <a16:creationId xmlns:a16="http://schemas.microsoft.com/office/drawing/2014/main" id="{6007CDC8-332A-3144-A9BE-72F62F7193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450" y="260350"/>
            <a:ext cx="4229100" cy="633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021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Books – Page 3 – Zaytuna College Bookstore">
            <a:extLst>
              <a:ext uri="{FF2B5EF4-FFF2-40B4-BE49-F238E27FC236}">
                <a16:creationId xmlns:a16="http://schemas.microsoft.com/office/drawing/2014/main" id="{52DB597D-268D-2D4D-A443-0D5BDED055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78" r="17778"/>
          <a:stretch/>
        </p:blipFill>
        <p:spPr bwMode="auto">
          <a:xfrm>
            <a:off x="2362200" y="0"/>
            <a:ext cx="4419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819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D0AD62-610F-2343-9B0E-52F648458EA8}"/>
              </a:ext>
            </a:extLst>
          </p:cNvPr>
          <p:cNvGrpSpPr/>
          <p:nvPr/>
        </p:nvGrpSpPr>
        <p:grpSpPr>
          <a:xfrm>
            <a:off x="209549" y="1669464"/>
            <a:ext cx="8724901" cy="954107"/>
            <a:chOff x="304800" y="4648200"/>
            <a:chExt cx="8724901" cy="95410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E69FF4-5D6C-1F4A-BC1D-8328E1004154}"/>
                </a:ext>
              </a:extLst>
            </p:cNvPr>
            <p:cNvSpPr txBox="1"/>
            <p:nvPr/>
          </p:nvSpPr>
          <p:spPr>
            <a:xfrm>
              <a:off x="304800" y="4648200"/>
              <a:ext cx="11479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What?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96A5EC-87C6-D048-8010-771FD1CA8E24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Understand the reasons that we can believe that the 27 New Testament books are the right books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EED69-411E-5C47-8C2F-1FA7F3AC4BAB}"/>
              </a:ext>
            </a:extLst>
          </p:cNvPr>
          <p:cNvGrpSpPr/>
          <p:nvPr/>
        </p:nvGrpSpPr>
        <p:grpSpPr>
          <a:xfrm>
            <a:off x="209549" y="2860491"/>
            <a:ext cx="8724901" cy="954107"/>
            <a:chOff x="304800" y="4648200"/>
            <a:chExt cx="8724901" cy="9541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67C1E-EE53-F64B-A1C4-C71C7BD5283F}"/>
                </a:ext>
              </a:extLst>
            </p:cNvPr>
            <p:cNvSpPr txBox="1"/>
            <p:nvPr/>
          </p:nvSpPr>
          <p:spPr>
            <a:xfrm>
              <a:off x="304800" y="4648200"/>
              <a:ext cx="1014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Why?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657A2D-A10C-1745-AFDB-1C0FC5EA2AAD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In order to show that other apocryphal works ought not to be considered comparable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3A2E7B-FE2C-7045-B882-6D1EC3306C1D}"/>
              </a:ext>
            </a:extLst>
          </p:cNvPr>
          <p:cNvGrpSpPr/>
          <p:nvPr/>
        </p:nvGrpSpPr>
        <p:grpSpPr>
          <a:xfrm>
            <a:off x="209549" y="4051518"/>
            <a:ext cx="8724901" cy="2246769"/>
            <a:chOff x="304800" y="4648200"/>
            <a:chExt cx="8724901" cy="224676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C9CB31-E9E8-7549-8460-8E8840BD1585}"/>
                </a:ext>
              </a:extLst>
            </p:cNvPr>
            <p:cNvSpPr txBox="1"/>
            <p:nvPr/>
          </p:nvSpPr>
          <p:spPr>
            <a:xfrm>
              <a:off x="304800" y="4648200"/>
              <a:ext cx="1020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How?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9ADED-FFF5-454C-BE17-6323C474D829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By knowing that the New Testament writings:</a:t>
              </a:r>
            </a:p>
            <a:p>
              <a:pPr marL="342900" indent="-342900">
                <a:buAutoNum type="arabicPeriod"/>
              </a:pPr>
              <a:r>
                <a:rPr lang="en-US" sz="2800" dirty="0"/>
                <a:t>Are the earliest Christian writings</a:t>
              </a:r>
            </a:p>
            <a:p>
              <a:pPr marL="342900" indent="-342900">
                <a:buAutoNum type="arabicPeriod"/>
              </a:pPr>
              <a:r>
                <a:rPr lang="en-US" sz="2800" dirty="0"/>
                <a:t>Are Apostolic</a:t>
              </a:r>
            </a:p>
            <a:p>
              <a:pPr marL="342900" indent="-342900">
                <a:buAutoNum type="arabicPeriod"/>
              </a:pPr>
              <a:r>
                <a:rPr lang="en-US" sz="2800" dirty="0"/>
                <a:t>Were not chosen at. Council</a:t>
              </a:r>
            </a:p>
            <a:p>
              <a:pPr marL="342900" indent="-342900">
                <a:buAutoNum type="arabicPeriod"/>
              </a:pPr>
              <a:r>
                <a:rPr lang="en-US" sz="2800" dirty="0"/>
                <a:t>Are self-authenticating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B462F9-C753-8044-8DE2-965ABC154D9C}"/>
              </a:ext>
            </a:extLst>
          </p:cNvPr>
          <p:cNvCxnSpPr>
            <a:cxnSpLocks/>
          </p:cNvCxnSpPr>
          <p:nvPr/>
        </p:nvCxnSpPr>
        <p:spPr>
          <a:xfrm>
            <a:off x="1373874" y="1669464"/>
            <a:ext cx="0" cy="4502736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3D1156-26DE-A44F-B5F8-AACFA794E957}"/>
              </a:ext>
            </a:extLst>
          </p:cNvPr>
          <p:cNvSpPr txBox="1"/>
          <p:nvPr/>
        </p:nvSpPr>
        <p:spPr>
          <a:xfrm>
            <a:off x="209549" y="708674"/>
            <a:ext cx="89344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IDEA IN BRIEF</a:t>
            </a:r>
          </a:p>
        </p:txBody>
      </p:sp>
    </p:spTree>
    <p:extLst>
      <p:ext uri="{BB962C8B-B14F-4D97-AF65-F5344CB8AC3E}">
        <p14:creationId xmlns:p14="http://schemas.microsoft.com/office/powerpoint/2010/main" val="692701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Write down some observations regarding the following verses regarding Jesus’ authority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Write down some observations regarding the following verses regarding the Apostles’ authority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60304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Write down some observations regarding the authority of the Apostles’ writing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6533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1674</TotalTime>
  <Words>852</Words>
  <Application>Microsoft Macintosh PowerPoint</Application>
  <PresentationFormat>On-screen Show (4:3)</PresentationFormat>
  <Paragraphs>119</Paragraphs>
  <Slides>24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Avenir Book</vt:lpstr>
      <vt:lpstr>Bradley Hand</vt:lpstr>
      <vt:lpstr>Calibri</vt:lpstr>
      <vt:lpstr>Gabriola</vt:lpstr>
      <vt:lpstr>Office Theme</vt:lpstr>
      <vt:lpstr>APOLOGETICS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Write down some observations regarding the following verses regarding Jesus’ authority</vt:lpstr>
      <vt:lpstr>Write down some observations regarding the following verses regarding the Apostles’ authority</vt:lpstr>
      <vt:lpstr>Write down some observations regarding the authority of the Apostles’ writing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“I was led to put faith in these [Scriptures] by the     1. unpretending cast of the language,     2. the inartificial character of the writers,     3. the foreknowledge displayed of future events,     4. the excellent quality of the precepts”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112</cp:revision>
  <dcterms:created xsi:type="dcterms:W3CDTF">2010-07-14T22:15:37Z</dcterms:created>
  <dcterms:modified xsi:type="dcterms:W3CDTF">2020-10-23T18:24:13Z</dcterms:modified>
</cp:coreProperties>
</file>

<file path=docProps/thumbnail.jpeg>
</file>